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49"/>
  </p:notesMasterIdLst>
  <p:sldIdLst>
    <p:sldId id="256" r:id="rId3"/>
    <p:sldId id="344" r:id="rId4"/>
    <p:sldId id="285" r:id="rId5"/>
    <p:sldId id="274" r:id="rId6"/>
    <p:sldId id="276" r:id="rId7"/>
    <p:sldId id="313" r:id="rId8"/>
    <p:sldId id="277" r:id="rId9"/>
    <p:sldId id="314" r:id="rId10"/>
    <p:sldId id="262" r:id="rId11"/>
    <p:sldId id="261" r:id="rId12"/>
    <p:sldId id="280" r:id="rId13"/>
    <p:sldId id="310" r:id="rId14"/>
    <p:sldId id="339" r:id="rId15"/>
    <p:sldId id="341" r:id="rId16"/>
    <p:sldId id="345" r:id="rId17"/>
    <p:sldId id="346" r:id="rId18"/>
    <p:sldId id="337" r:id="rId19"/>
    <p:sldId id="318" r:id="rId20"/>
    <p:sldId id="319" r:id="rId21"/>
    <p:sldId id="320" r:id="rId22"/>
    <p:sldId id="299" r:id="rId23"/>
    <p:sldId id="348" r:id="rId24"/>
    <p:sldId id="321" r:id="rId25"/>
    <p:sldId id="323" r:id="rId26"/>
    <p:sldId id="326" r:id="rId27"/>
    <p:sldId id="325" r:id="rId28"/>
    <p:sldId id="355" r:id="rId29"/>
    <p:sldId id="330" r:id="rId30"/>
    <p:sldId id="350" r:id="rId31"/>
    <p:sldId id="351" r:id="rId32"/>
    <p:sldId id="356" r:id="rId33"/>
    <p:sldId id="357" r:id="rId34"/>
    <p:sldId id="354" r:id="rId35"/>
    <p:sldId id="349" r:id="rId36"/>
    <p:sldId id="353" r:id="rId37"/>
    <p:sldId id="352" r:id="rId38"/>
    <p:sldId id="304" r:id="rId39"/>
    <p:sldId id="317" r:id="rId40"/>
    <p:sldId id="312" r:id="rId41"/>
    <p:sldId id="332" r:id="rId42"/>
    <p:sldId id="343" r:id="rId43"/>
    <p:sldId id="342" r:id="rId44"/>
    <p:sldId id="336" r:id="rId45"/>
    <p:sldId id="334" r:id="rId46"/>
    <p:sldId id="335" r:id="rId47"/>
    <p:sldId id="331" r:id="rId48"/>
  </p:sldIdLst>
  <p:sldSz cx="10080625" cy="7559675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7" roundtripDataSignature="AMtx7mjsRWGmWrdTH0Ae7WE8jOUw3YOk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101" d="100"/>
          <a:sy n="101" d="100"/>
        </p:scale>
        <p:origin x="16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97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49375" y="965200"/>
            <a:ext cx="5070475" cy="34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negatvive microbiome periphery   clinical  infectious disease  intra-cellular  modelling, bioinformatics, data science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65275" y="965200"/>
            <a:ext cx="4638675" cy="34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937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1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90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074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Years is the most important feature (and previous hits does not matter that much)</a:t>
            </a:r>
          </a:p>
        </p:txBody>
      </p:sp>
    </p:spTree>
    <p:extLst>
      <p:ext uri="{BB962C8B-B14F-4D97-AF65-F5344CB8AC3E}">
        <p14:creationId xmlns:p14="http://schemas.microsoft.com/office/powerpoint/2010/main" val="933750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bagging may lead to problems</a:t>
            </a:r>
          </a:p>
        </p:txBody>
      </p:sp>
    </p:spTree>
    <p:extLst>
      <p:ext uri="{BB962C8B-B14F-4D97-AF65-F5344CB8AC3E}">
        <p14:creationId xmlns:p14="http://schemas.microsoft.com/office/powerpoint/2010/main" val="2727570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bagging may lead to problems</a:t>
            </a:r>
          </a:p>
        </p:txBody>
      </p:sp>
    </p:spTree>
    <p:extLst>
      <p:ext uri="{BB962C8B-B14F-4D97-AF65-F5344CB8AC3E}">
        <p14:creationId xmlns:p14="http://schemas.microsoft.com/office/powerpoint/2010/main" val="4279229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deep neural nets and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124090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One thing I want you to memorize; please commit this to memory</a:t>
            </a: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758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731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6e1ae0d8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a6e1ae0d80_0_420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51275" rIns="102600" bIns="51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pick those which are consistent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~/periphery_project/bioinformatics/microarray_holm_il23/maplot_limma_pbmc_microarray_nick_RAWDATA_REANALYZED_samepatient_onedonorexcluded_usingpca_ALLPROBES_generic_ggrepel.pdf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generated from R ~/periphery_project/bioinformatics/microarray_holm_il23/holm_pbmc_microarray_limma_onedonorexcluded_usingpca_generic.rmd% (re-analyzed from raw data)% plots in right direction (flipped signs), with ggrepel and plots with max probes%   plots publication ready plots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a6e1ae0d80_0_420:notes"/>
          <p:cNvSpPr txBox="1">
            <a:spLocks noGrp="1"/>
          </p:cNvSpPr>
          <p:nvPr>
            <p:ph type="sldNum" idx="12"/>
          </p:nvPr>
        </p:nvSpPr>
        <p:spPr>
          <a:xfrm>
            <a:off x="4402561" y="9553735"/>
            <a:ext cx="33681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51275" rIns="102600" bIns="51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526394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485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Say you are working in a </a:t>
            </a:r>
            <a:r>
              <a:rPr lang="en-GB" dirty="0" err="1"/>
              <a:t>startup</a:t>
            </a:r>
            <a:r>
              <a:rPr lang="en-GB" dirty="0"/>
              <a:t> and you have created a new model …… </a:t>
            </a:r>
            <a:r>
              <a:rPr lang="en-GB" dirty="0" err="1"/>
              <a:t>gizillions</a:t>
            </a:r>
            <a:r>
              <a:rPr lang="en-GB" dirty="0"/>
              <a:t> of parameters and less data. How would you …..</a:t>
            </a: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74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26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81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12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59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544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63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06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659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42084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2"/>
          </p:nvPr>
        </p:nvSpPr>
        <p:spPr>
          <a:xfrm>
            <a:off x="5116513" y="2184400"/>
            <a:ext cx="42084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>
            <a:off x="796925" y="4857750"/>
            <a:ext cx="8567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796925" y="3203575"/>
            <a:ext cx="85677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047" y="2343499"/>
            <a:ext cx="8568531" cy="559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094" y="4233418"/>
            <a:ext cx="7056438" cy="763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6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87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69416" y="1837281"/>
            <a:ext cx="4541794" cy="763414"/>
          </a:xfrm>
        </p:spPr>
        <p:txBody>
          <a:bodyPr lIns="0" tIns="0" rIns="0" bIns="0"/>
          <a:lstStyle>
            <a:lvl1pPr>
              <a:defRPr sz="496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894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031" y="1738725"/>
            <a:ext cx="438507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1522" y="1738725"/>
            <a:ext cx="438507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226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9378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100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755650" y="2519363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12888" y="4283075"/>
            <a:ext cx="7056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2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755650" y="2519363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12888" y="4283075"/>
            <a:ext cx="7056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85692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 rot="5400000">
            <a:off x="5230125" y="2624963"/>
            <a:ext cx="60483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 rot="5400000">
            <a:off x="869188" y="557963"/>
            <a:ext cx="6048300" cy="6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 rot="5400000">
            <a:off x="2772675" y="167500"/>
            <a:ext cx="4535400" cy="8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1976438" y="5291138"/>
            <a:ext cx="60483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>
            <a:spLocks noGrp="1"/>
          </p:cNvSpPr>
          <p:nvPr>
            <p:ph type="pic" idx="2"/>
          </p:nvPr>
        </p:nvSpPr>
        <p:spPr>
          <a:xfrm>
            <a:off x="1976438" y="674688"/>
            <a:ext cx="6048300" cy="4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976438" y="5916613"/>
            <a:ext cx="60483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33162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1"/>
          </p:nvPr>
        </p:nvSpPr>
        <p:spPr>
          <a:xfrm>
            <a:off x="3941763" y="301625"/>
            <a:ext cx="5635500" cy="6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2"/>
          </p:nvPr>
        </p:nvSpPr>
        <p:spPr>
          <a:xfrm>
            <a:off x="504825" y="1581150"/>
            <a:ext cx="3316200" cy="51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504825" y="303213"/>
            <a:ext cx="90726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04825" y="1692275"/>
            <a:ext cx="4452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504825" y="2397125"/>
            <a:ext cx="44529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3"/>
          </p:nvPr>
        </p:nvSpPr>
        <p:spPr>
          <a:xfrm>
            <a:off x="5121275" y="1692275"/>
            <a:ext cx="4456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4"/>
          </p:nvPr>
        </p:nvSpPr>
        <p:spPr>
          <a:xfrm>
            <a:off x="5121275" y="2397125"/>
            <a:ext cx="44562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85692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marR="0" lvl="0" indent="-450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69416" y="1837281"/>
            <a:ext cx="454179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7413" y="7030498"/>
            <a:ext cx="32258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031" y="7030498"/>
            <a:ext cx="23185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58050" y="7030498"/>
            <a:ext cx="23185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604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8013">
        <a:defRPr>
          <a:latin typeface="+mn-lt"/>
          <a:ea typeface="+mn-ea"/>
          <a:cs typeface="+mn-cs"/>
        </a:defRPr>
      </a:lvl2pPr>
      <a:lvl3pPr marL="756026">
        <a:defRPr>
          <a:latin typeface="+mn-lt"/>
          <a:ea typeface="+mn-ea"/>
          <a:cs typeface="+mn-cs"/>
        </a:defRPr>
      </a:lvl3pPr>
      <a:lvl4pPr marL="1134039">
        <a:defRPr>
          <a:latin typeface="+mn-lt"/>
          <a:ea typeface="+mn-ea"/>
          <a:cs typeface="+mn-cs"/>
        </a:defRPr>
      </a:lvl4pPr>
      <a:lvl5pPr marL="1512052">
        <a:defRPr>
          <a:latin typeface="+mn-lt"/>
          <a:ea typeface="+mn-ea"/>
          <a:cs typeface="+mn-cs"/>
        </a:defRPr>
      </a:lvl5pPr>
      <a:lvl6pPr marL="1890065">
        <a:defRPr>
          <a:latin typeface="+mn-lt"/>
          <a:ea typeface="+mn-ea"/>
          <a:cs typeface="+mn-cs"/>
        </a:defRPr>
      </a:lvl6pPr>
      <a:lvl7pPr marL="2268078">
        <a:defRPr>
          <a:latin typeface="+mn-lt"/>
          <a:ea typeface="+mn-ea"/>
          <a:cs typeface="+mn-cs"/>
        </a:defRPr>
      </a:lvl7pPr>
      <a:lvl8pPr marL="2646091">
        <a:defRPr>
          <a:latin typeface="+mn-lt"/>
          <a:ea typeface="+mn-ea"/>
          <a:cs typeface="+mn-cs"/>
        </a:defRPr>
      </a:lvl8pPr>
      <a:lvl9pPr marL="302410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8013">
        <a:defRPr>
          <a:latin typeface="+mn-lt"/>
          <a:ea typeface="+mn-ea"/>
          <a:cs typeface="+mn-cs"/>
        </a:defRPr>
      </a:lvl2pPr>
      <a:lvl3pPr marL="756026">
        <a:defRPr>
          <a:latin typeface="+mn-lt"/>
          <a:ea typeface="+mn-ea"/>
          <a:cs typeface="+mn-cs"/>
        </a:defRPr>
      </a:lvl3pPr>
      <a:lvl4pPr marL="1134039">
        <a:defRPr>
          <a:latin typeface="+mn-lt"/>
          <a:ea typeface="+mn-ea"/>
          <a:cs typeface="+mn-cs"/>
        </a:defRPr>
      </a:lvl4pPr>
      <a:lvl5pPr marL="1512052">
        <a:defRPr>
          <a:latin typeface="+mn-lt"/>
          <a:ea typeface="+mn-ea"/>
          <a:cs typeface="+mn-cs"/>
        </a:defRPr>
      </a:lvl5pPr>
      <a:lvl6pPr marL="1890065">
        <a:defRPr>
          <a:latin typeface="+mn-lt"/>
          <a:ea typeface="+mn-ea"/>
          <a:cs typeface="+mn-cs"/>
        </a:defRPr>
      </a:lvl6pPr>
      <a:lvl7pPr marL="2268078">
        <a:defRPr>
          <a:latin typeface="+mn-lt"/>
          <a:ea typeface="+mn-ea"/>
          <a:cs typeface="+mn-cs"/>
        </a:defRPr>
      </a:lvl7pPr>
      <a:lvl8pPr marL="2646091">
        <a:defRPr>
          <a:latin typeface="+mn-lt"/>
          <a:ea typeface="+mn-ea"/>
          <a:cs typeface="+mn-cs"/>
        </a:defRPr>
      </a:lvl8pPr>
      <a:lvl9pPr marL="302410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practical_supervised_machine_learning" TargetMode="External"/><Relationship Id="rId2" Type="http://schemas.openxmlformats.org/officeDocument/2006/relationships/hyperlink" Target="https://github.com/neelsoumya/public_supervised_machine_learning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ambiotraining.github.io/intro-machine-learning/" TargetMode="External"/><Relationship Id="rId4" Type="http://schemas.openxmlformats.org/officeDocument/2006/relationships/hyperlink" Target="https://www.statlearning.com/resources-second-edition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49875" y="2362200"/>
            <a:ext cx="96552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900" dirty="0"/>
              <a:t>Introduction to Supervised Machine Learning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Soumya Banerjee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CETI_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2400" y="-65087"/>
            <a:ext cx="3427412" cy="159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spc="-8" dirty="0"/>
              <a:t>Partitioning</a:t>
            </a:r>
            <a:r>
              <a:rPr spc="-83" dirty="0"/>
              <a:t> </a:t>
            </a:r>
            <a:r>
              <a:rPr dirty="0"/>
              <a:t>the</a:t>
            </a:r>
            <a:r>
              <a:rPr spc="-83" dirty="0"/>
              <a:t> </a:t>
            </a:r>
            <a:r>
              <a:rPr spc="-17" dirty="0"/>
              <a:t>data</a:t>
            </a:r>
            <a:r>
              <a:rPr lang="en-GB" spc="-17" dirty="0"/>
              <a:t> (WRONG)</a:t>
            </a:r>
            <a:endParaRPr spc="-17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773" y="2150181"/>
            <a:ext cx="8689415" cy="13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347" y="3629105"/>
            <a:ext cx="5473454" cy="27676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46225" y="4139799"/>
            <a:ext cx="2351096" cy="464895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marR="0" lvl="0" indent="0" algn="l" defTabSz="756026" rtl="0" eaLnBrk="1" fontAlgn="auto" latinLnBrk="0" hangingPunct="1">
              <a:lnSpc>
                <a:spcPts val="1757"/>
              </a:lnSpc>
              <a:spcBef>
                <a:spcPts val="83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1488" b="0" i="0" u="none" strike="noStrike" kern="0" cap="none" spc="-8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Problem:</a:t>
            </a:r>
            <a:endParaRPr kumimoji="0" sz="1488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  <a:p>
            <a:pPr marL="10500" marR="0" lvl="0" indent="0" algn="l" defTabSz="756026" rtl="0" eaLnBrk="1" fontAlgn="auto" latinLnBrk="0" hangingPunct="1">
              <a:lnSpc>
                <a:spcPts val="175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sz="148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Overfitting</a:t>
            </a:r>
            <a:r>
              <a:rPr kumimoji="0" sz="1488" b="0" i="0" u="none" strike="noStrike" kern="0" cap="none" spc="-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 </a:t>
            </a:r>
            <a:r>
              <a:rPr kumimoji="0" sz="148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on</a:t>
            </a:r>
            <a:r>
              <a:rPr kumimoji="0" sz="1488" b="0" i="0" u="none" strike="noStrike" kern="0" cap="none" spc="-33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 </a:t>
            </a:r>
            <a:r>
              <a:rPr kumimoji="0" sz="148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the</a:t>
            </a:r>
            <a:r>
              <a:rPr kumimoji="0" sz="1488" b="0" i="0" u="none" strike="noStrike" kern="0" cap="none" spc="-29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 </a:t>
            </a:r>
            <a:r>
              <a:rPr kumimoji="0" sz="1488" b="0" i="0" u="none" strike="noStrike" kern="0" cap="none" spc="-33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Test </a:t>
            </a:r>
            <a:r>
              <a:rPr kumimoji="0" sz="1488" b="0" i="0" u="none" strike="noStrike" kern="0" cap="none" spc="-8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cs typeface="Calibri"/>
                <a:sym typeface="Arial"/>
              </a:rPr>
              <a:t>dataset</a:t>
            </a:r>
            <a:endParaRPr kumimoji="0" sz="1488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cs typeface="Calibri"/>
              <a:sym typeface="Arial"/>
            </a:endParaRPr>
          </a:p>
        </p:txBody>
      </p:sp>
      <p:sp>
        <p:nvSpPr>
          <p:cNvPr id="6" name="Google Shape;157;g9fb0f6b5dc_0_147">
            <a:extLst>
              <a:ext uri="{FF2B5EF4-FFF2-40B4-BE49-F238E27FC236}">
                <a16:creationId xmlns:a16="http://schemas.microsoft.com/office/drawing/2014/main" id="{199F8B7A-14DF-FD12-89C0-D3E270177071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courtesy Irina 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Mohorianu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48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et al., </a:t>
            </a:r>
            <a:r>
              <a:rPr lang="en-US" sz="1800" i="1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Medicine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diagram of different colors and sizes&#10;&#10;Description automatically generated with medium confidence">
            <a:extLst>
              <a:ext uri="{FF2B5EF4-FFF2-40B4-BE49-F238E27FC236}">
                <a16:creationId xmlns:a16="http://schemas.microsoft.com/office/drawing/2014/main" id="{36093BEF-D461-3063-BD2D-E62E030A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22" y="0"/>
            <a:ext cx="415938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4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et al., </a:t>
            </a:r>
            <a:r>
              <a:rPr lang="en-US" sz="1800" i="1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Medicine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4541A-737F-85D3-B6BD-1BBF3577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27" y="965200"/>
            <a:ext cx="812773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en.wikipedia.org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/wiki/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Type_I_and_type_II_errors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737A2-B158-6784-C9D4-4BC2A7CBF683}"/>
              </a:ext>
            </a:extLst>
          </p:cNvPr>
          <p:cNvSpPr txBox="1"/>
          <p:nvPr/>
        </p:nvSpPr>
        <p:spPr>
          <a:xfrm>
            <a:off x="4356100" y="6908800"/>
            <a:ext cx="5479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probability of a Type 1 error is the significance level (0.05)</a:t>
            </a:r>
          </a:p>
        </p:txBody>
      </p:sp>
      <p:pic>
        <p:nvPicPr>
          <p:cNvPr id="2050" name="Picture 2" descr="Type I and type II errors - Wikipedia">
            <a:extLst>
              <a:ext uri="{FF2B5EF4-FFF2-40B4-BE49-F238E27FC236}">
                <a16:creationId xmlns:a16="http://schemas.microsoft.com/office/drawing/2014/main" id="{B976AE49-A2F9-DE0F-0B88-A5B222E0F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547688"/>
            <a:ext cx="698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7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www.abtasty.com</a:t>
            </a:r>
            <a:r>
              <a:rPr lang="en-US" sz="180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/blog/type-1-and-type-2-errors/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737A2-B158-6784-C9D4-4BC2A7CBF683}"/>
              </a:ext>
            </a:extLst>
          </p:cNvPr>
          <p:cNvSpPr txBox="1"/>
          <p:nvPr/>
        </p:nvSpPr>
        <p:spPr>
          <a:xfrm>
            <a:off x="2755900" y="6502400"/>
            <a:ext cx="5479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probability of a Type 1 error is the significance level (0.05)</a:t>
            </a:r>
          </a:p>
        </p:txBody>
      </p:sp>
      <p:pic>
        <p:nvPicPr>
          <p:cNvPr id="6146" name="Picture 2" descr="What are Type 1 and Type 2 Errors?">
            <a:extLst>
              <a:ext uri="{FF2B5EF4-FFF2-40B4-BE49-F238E27FC236}">
                <a16:creationId xmlns:a16="http://schemas.microsoft.com/office/drawing/2014/main" id="{E8A5A407-CD48-6450-51B3-D6164BF6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588"/>
            <a:ext cx="10080625" cy="476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70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A01BE-EFF2-6C5C-5870-80F624E2F6DE}"/>
              </a:ext>
            </a:extLst>
          </p:cNvPr>
          <p:cNvSpPr txBox="1"/>
          <p:nvPr/>
        </p:nvSpPr>
        <p:spPr>
          <a:xfrm>
            <a:off x="800100" y="1993900"/>
            <a:ext cx="8801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What happens if we use a simple classifier that just predicts randomly on a disease?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example, say you are trying to predict a particular disease.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you have features like age, gender and medications.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You have to predict whether this patient will get a disease or not.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the disease occurs in 90% of the population.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How should you build your algorithm? What metric should you look at? </a:t>
            </a:r>
          </a:p>
        </p:txBody>
      </p:sp>
    </p:spTree>
    <p:extLst>
      <p:ext uri="{BB962C8B-B14F-4D97-AF65-F5344CB8AC3E}">
        <p14:creationId xmlns:p14="http://schemas.microsoft.com/office/powerpoint/2010/main" val="685991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A01BE-EFF2-6C5C-5870-80F624E2F6DE}"/>
              </a:ext>
            </a:extLst>
          </p:cNvPr>
          <p:cNvSpPr txBox="1"/>
          <p:nvPr/>
        </p:nvSpPr>
        <p:spPr>
          <a:xfrm>
            <a:off x="800100" y="1993900"/>
            <a:ext cx="8801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What happens if we use a simple classifier that just predicts randomly on a disease?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example, say you are trying to predict a particular disease.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you have features like age, gender and medications.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You have to predict whether this patient will get a disease or not.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the disease occurs in 90% of the population.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How should you build your algorithm? What metric should you look at?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You should look at class-specific error (sensitivity/specificity). </a:t>
            </a:r>
          </a:p>
          <a:p>
            <a:pPr lvl="2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a. This is unbalanced data. </a:t>
            </a:r>
          </a:p>
          <a:p>
            <a:pPr lvl="2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b. Even an algorithm that randomly outputs 1 [the person has disease], 	(regardless of the input features), would give 90% accuracy on the data.</a:t>
            </a:r>
          </a:p>
        </p:txBody>
      </p:sp>
    </p:spTree>
    <p:extLst>
      <p:ext uri="{BB962C8B-B14F-4D97-AF65-F5344CB8AC3E}">
        <p14:creationId xmlns:p14="http://schemas.microsoft.com/office/powerpoint/2010/main" val="1337572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4499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8146" y="2360569"/>
            <a:ext cx="3495667" cy="169035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marR="284035" defTabSz="756026">
              <a:spcBef>
                <a:spcPts val="83"/>
              </a:spcBef>
              <a:buClrTx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How to pack groceries?</a:t>
            </a:r>
          </a:p>
          <a:p>
            <a:pPr marL="10500" marR="284035" defTabSz="756026">
              <a:spcBef>
                <a:spcPts val="83"/>
              </a:spcBef>
              <a:buClrTx/>
            </a:pPr>
            <a:endParaRPr lang="en-GB" sz="1488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Tomatoes, soft vegetables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Wine, fragile items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Bread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Toiletries, shampoo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Meat, fish</a:t>
            </a:r>
            <a:endParaRPr sz="1488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1026" name="Picture 2" descr="A Grocery Bag for a Simple, No Worry Picnic - A Market Basket of Nutrition  Services">
            <a:extLst>
              <a:ext uri="{FF2B5EF4-FFF2-40B4-BE49-F238E27FC236}">
                <a16:creationId xmlns:a16="http://schemas.microsoft.com/office/drawing/2014/main" id="{3EE0BAD1-D46A-F451-E83C-069CED70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3" y="1385888"/>
            <a:ext cx="5715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457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6" name="Picture 5" descr="A diagram of a tree&#10;&#10;Description automatically generated">
            <a:extLst>
              <a:ext uri="{FF2B5EF4-FFF2-40B4-BE49-F238E27FC236}">
                <a16:creationId xmlns:a16="http://schemas.microsoft.com/office/drawing/2014/main" id="{F41BAEBF-1C57-05A2-58C1-8FF87AC1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12" y="1837909"/>
            <a:ext cx="7772400" cy="57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7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2A81CC60-D81F-2211-66D9-7A37DBE6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344737"/>
            <a:ext cx="7772400" cy="4653145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D586CDE4-CD5B-D415-215D-95F6651F64EE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9671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9F40593E-0DDB-808B-F7BC-41ECA676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953629"/>
            <a:ext cx="5956300" cy="43629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Google Shape;338;ga6e1ae0d80_0_420">
            <a:extLst>
              <a:ext uri="{FF2B5EF4-FFF2-40B4-BE49-F238E27FC236}">
                <a16:creationId xmlns:a16="http://schemas.microsoft.com/office/drawing/2014/main" id="{8CFDFE7F-B11D-ED37-997E-54448D15781D}"/>
              </a:ext>
            </a:extLst>
          </p:cNvPr>
          <p:cNvSpPr txBox="1"/>
          <p:nvPr/>
        </p:nvSpPr>
        <p:spPr>
          <a:xfrm>
            <a:off x="345354" y="298347"/>
            <a:ext cx="97353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99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5" name="Picture 4" descr="A text on a page&#10;&#10;Description automatically generated">
            <a:extLst>
              <a:ext uri="{FF2B5EF4-FFF2-40B4-BE49-F238E27FC236}">
                <a16:creationId xmlns:a16="http://schemas.microsoft.com/office/drawing/2014/main" id="{2B8D209B-888F-1E07-C9FD-BFEDC321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255837"/>
            <a:ext cx="7772400" cy="46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1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146052"/>
            <a:ext cx="7882148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36" dirty="0"/>
              <a:t> </a:t>
            </a:r>
            <a:r>
              <a:rPr spc="-33" dirty="0"/>
              <a:t>Trees.</a:t>
            </a:r>
            <a:r>
              <a:rPr spc="-136" dirty="0"/>
              <a:t> </a:t>
            </a:r>
            <a:r>
              <a:rPr dirty="0"/>
              <a:t>Splitting</a:t>
            </a:r>
            <a:r>
              <a:rPr spc="-132" dirty="0"/>
              <a:t> </a:t>
            </a:r>
            <a:r>
              <a:rPr spc="-8" dirty="0"/>
              <a:t>decision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843" y="2178107"/>
            <a:ext cx="8339519" cy="40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213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8217578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Decision</a:t>
            </a:r>
            <a:r>
              <a:rPr lang="en-GB" spc="-116" dirty="0"/>
              <a:t> </a:t>
            </a:r>
            <a:r>
              <a:rPr lang="en-GB" spc="-37" dirty="0"/>
              <a:t>Trees: how to get smaller trees</a:t>
            </a:r>
            <a:endParaRPr spc="-37" dirty="0"/>
          </a:p>
        </p:txBody>
      </p:sp>
      <p:pic>
        <p:nvPicPr>
          <p:cNvPr id="1026" name="Picture 2" descr="Decision Trees. Part 5: Overfitting | by om pramod | Medium">
            <a:extLst>
              <a:ext uri="{FF2B5EF4-FFF2-40B4-BE49-F238E27FC236}">
                <a16:creationId xmlns:a16="http://schemas.microsoft.com/office/drawing/2014/main" id="{BD24CD11-5440-CAB8-A920-08A2426D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1" y="1830462"/>
            <a:ext cx="8676272" cy="479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3A62F924-D0FF-CE83-3605-AB208436CB34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/@ompramod9921/decision-trees-8e2391f93fa7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8546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802710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  <a:r>
              <a:rPr lang="en-GB" spc="-37" dirty="0"/>
              <a:t>: how to get smaller trees</a:t>
            </a:r>
            <a:endParaRPr spc="-37" dirty="0"/>
          </a:p>
        </p:txBody>
      </p:sp>
      <p:pic>
        <p:nvPicPr>
          <p:cNvPr id="4" name="Picture 3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545405B4-FD6E-82C8-D59C-5E50E8E87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963073"/>
            <a:ext cx="7772400" cy="2336608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6BCF429F-9285-4DF6-D0A9-00A50C379DD0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775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4" name="Picture 3" descr="A graph of a tree size&#10;&#10;Description automatically generated">
            <a:extLst>
              <a:ext uri="{FF2B5EF4-FFF2-40B4-BE49-F238E27FC236}">
                <a16:creationId xmlns:a16="http://schemas.microsoft.com/office/drawing/2014/main" id="{9477B8DE-321C-96CF-77B7-215D9DD2D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2" y="2027237"/>
            <a:ext cx="7772400" cy="50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37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46" y="1157853"/>
            <a:ext cx="2675566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37"/>
              <a:t>Pros and cons of trees</a:t>
            </a:r>
            <a:endParaRPr lang="en-GB" spc="-37" dirty="0"/>
          </a:p>
        </p:txBody>
      </p:sp>
      <p:pic>
        <p:nvPicPr>
          <p:cNvPr id="4" name="Picture 3" descr="A white text with blue text&#10;&#10;Description automatically generated">
            <a:extLst>
              <a:ext uri="{FF2B5EF4-FFF2-40B4-BE49-F238E27FC236}">
                <a16:creationId xmlns:a16="http://schemas.microsoft.com/office/drawing/2014/main" id="{65C6302C-83AE-D561-C63F-87AB0958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62" y="2281237"/>
            <a:ext cx="7772400" cy="4540002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2353CCE9-43F9-33B5-7EC5-6F2BEC240DFC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075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46" y="1157853"/>
            <a:ext cx="2675566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37" dirty="0"/>
              <a:t>Pros and cons of trees</a:t>
            </a:r>
            <a:endParaRPr spc="-37" dirty="0"/>
          </a:p>
        </p:txBody>
      </p:sp>
      <p:pic>
        <p:nvPicPr>
          <p:cNvPr id="4" name="Picture 3" descr="A close up of text&#10;&#10;Description automatically generated">
            <a:extLst>
              <a:ext uri="{FF2B5EF4-FFF2-40B4-BE49-F238E27FC236}">
                <a16:creationId xmlns:a16="http://schemas.microsoft.com/office/drawing/2014/main" id="{EA46F8D3-DA0F-7EF8-4F6E-3B57B5BF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827337"/>
            <a:ext cx="7772400" cy="2786916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B0FE2EBC-21CE-C541-3281-2171F96EC4F8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859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Random Forests</a:t>
            </a:r>
            <a:endParaRPr spc="-8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towardsdatascience.com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/a-visual-guide-to-random-forests-b3965f453135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CD0AF7-0DE6-B678-8343-DC3361CC3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1" y="1430338"/>
            <a:ext cx="9915524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718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Bagging</a:t>
            </a:r>
            <a:endParaRPr spc="-8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bradleyboehmke.github.io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/random-forest-training/slides-source.html#33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5B9DFF64-F0DE-B99D-338E-EEBE6E95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2" y="1354137"/>
            <a:ext cx="7772400" cy="33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56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bradleyboehmke.github.io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/random-forest-training/slides-source.html#33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0D1FECA2-F42A-FE39-4D25-83DE27D7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2" y="1500187"/>
            <a:ext cx="7772400" cy="508055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6CE24A04-82CB-CE8B-3368-81ED9EC886D2}"/>
              </a:ext>
            </a:extLst>
          </p:cNvPr>
          <p:cNvSpPr txBox="1">
            <a:spLocks/>
          </p:cNvSpPr>
          <p:nvPr/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>
            <a:lvl1pPr>
              <a:defRPr sz="3638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0500">
              <a:spcBef>
                <a:spcPts val="83"/>
              </a:spcBef>
              <a:buClrTx/>
              <a:buFontTx/>
            </a:pPr>
            <a:r>
              <a:rPr lang="en-GB" spc="-8" dirty="0"/>
              <a:t>Bagging</a:t>
            </a:r>
          </a:p>
        </p:txBody>
      </p:sp>
    </p:spTree>
    <p:extLst>
      <p:ext uri="{BB962C8B-B14F-4D97-AF65-F5344CB8AC3E}">
        <p14:creationId xmlns:p14="http://schemas.microsoft.com/office/powerpoint/2010/main" val="242821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a6e1ae0d80_0_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2796" y="3890154"/>
            <a:ext cx="239858" cy="22230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a6e1ae0d80_0_420"/>
          <p:cNvSpPr txBox="1"/>
          <p:nvPr/>
        </p:nvSpPr>
        <p:spPr>
          <a:xfrm>
            <a:off x="345354" y="298347"/>
            <a:ext cx="97353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aph with red dots and blue line&#10;&#10;Description automatically generated">
            <a:extLst>
              <a:ext uri="{FF2B5EF4-FFF2-40B4-BE49-F238E27FC236}">
                <a16:creationId xmlns:a16="http://schemas.microsoft.com/office/drawing/2014/main" id="{37EBE413-E44E-A277-C1FB-95979093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046417"/>
            <a:ext cx="7772400" cy="55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3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analysis&#10;&#10;Description automatically generated">
            <a:extLst>
              <a:ext uri="{FF2B5EF4-FFF2-40B4-BE49-F238E27FC236}">
                <a16:creationId xmlns:a16="http://schemas.microsoft.com/office/drawing/2014/main" id="{4E85694A-EFFF-767A-636A-FBE2768E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93" y="1353807"/>
            <a:ext cx="6764338" cy="6055709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Bagging</a:t>
            </a:r>
            <a:endParaRPr spc="-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D288B-C559-DA2E-05DE-C89F21143436}"/>
              </a:ext>
            </a:extLst>
          </p:cNvPr>
          <p:cNvSpPr txBox="1"/>
          <p:nvPr/>
        </p:nvSpPr>
        <p:spPr>
          <a:xfrm>
            <a:off x="7493000" y="6451600"/>
            <a:ext cx="23963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 How would you cross-validate?</a:t>
            </a:r>
          </a:p>
          <a:p>
            <a:r>
              <a:rPr lang="en-US" sz="1600" dirty="0"/>
              <a:t>2. Can this lead to any problems?</a:t>
            </a:r>
          </a:p>
        </p:txBody>
      </p:sp>
    </p:spTree>
    <p:extLst>
      <p:ext uri="{BB962C8B-B14F-4D97-AF65-F5344CB8AC3E}">
        <p14:creationId xmlns:p14="http://schemas.microsoft.com/office/powerpoint/2010/main" val="3962809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Correlated trees</a:t>
            </a:r>
            <a:endParaRPr spc="-8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551865A-0F41-46AD-2947-7243630A0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336675"/>
            <a:ext cx="9953625" cy="567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1E98D5B0-2D94-D555-5CED-A6BA8EFA74FC}"/>
              </a:ext>
            </a:extLst>
          </p:cNvPr>
          <p:cNvSpPr txBox="1"/>
          <p:nvPr/>
        </p:nvSpPr>
        <p:spPr>
          <a:xfrm>
            <a:off x="101600" y="70879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towardsdatascience.com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/a-visual-guide-to-random-forests-b3965f453135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4704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/>
              <a:t>Solution</a:t>
            </a:r>
            <a:endParaRPr spc="-8" dirty="0"/>
          </a:p>
        </p:txBody>
      </p:sp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1E98D5B0-2D94-D555-5CED-A6BA8EFA74FC}"/>
              </a:ext>
            </a:extLst>
          </p:cNvPr>
          <p:cNvSpPr txBox="1"/>
          <p:nvPr/>
        </p:nvSpPr>
        <p:spPr>
          <a:xfrm>
            <a:off x="101600" y="70879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towardsdatascience.com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/a-visual-guide-to-random-forests-b3965f453135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EE61992-3246-81FE-FCD5-8245A47CF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423988"/>
            <a:ext cx="9979025" cy="53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87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analysis&#10;&#10;Description automatically generated">
            <a:extLst>
              <a:ext uri="{FF2B5EF4-FFF2-40B4-BE49-F238E27FC236}">
                <a16:creationId xmlns:a16="http://schemas.microsoft.com/office/drawing/2014/main" id="{4E85694A-EFFF-767A-636A-FBE2768E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93" y="1353807"/>
            <a:ext cx="6764338" cy="6055709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Random forests + Bagging</a:t>
            </a:r>
            <a:endParaRPr spc="-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CBD39-F36E-E340-F1E9-49756A707EC5}"/>
              </a:ext>
            </a:extLst>
          </p:cNvPr>
          <p:cNvSpPr txBox="1"/>
          <p:nvPr/>
        </p:nvSpPr>
        <p:spPr>
          <a:xfrm>
            <a:off x="7493000" y="2540000"/>
            <a:ext cx="23963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Decorrelate trees</a:t>
            </a:r>
          </a:p>
          <a:p>
            <a:pPr marL="342900" indent="-342900">
              <a:buAutoNum type="arabicPeriod"/>
            </a:pPr>
            <a:r>
              <a:rPr lang="en-US" sz="1600" dirty="0"/>
              <a:t>When deciding on a split, a random sample of features is taken</a:t>
            </a:r>
          </a:p>
          <a:p>
            <a:pPr marL="342900" indent="-342900">
              <a:buAutoNum type="arabicPeriod"/>
            </a:pPr>
            <a:r>
              <a:rPr lang="en-US" sz="1600" dirty="0"/>
              <a:t>Each tree is built on a different random sample of features!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472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1449953"/>
            <a:ext cx="84620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Bagging and Boosting</a:t>
            </a:r>
            <a:endParaRPr spc="-8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/@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senozanAleyna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/ensemble-boosting-bagging-and-stacking-machine-learning-6a09c31df778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22" name="Picture 2" descr="Ensemble: Boosting, Bagging, and Stacking Machine Learning | by Aleyna  Şenozan | Medium">
            <a:extLst>
              <a:ext uri="{FF2B5EF4-FFF2-40B4-BE49-F238E27FC236}">
                <a16:creationId xmlns:a16="http://schemas.microsoft.com/office/drawing/2014/main" id="{305413B0-F412-970C-C7F4-ED782CB55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162175"/>
            <a:ext cx="9915525" cy="447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94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1449953"/>
            <a:ext cx="84620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Boosting</a:t>
            </a:r>
            <a:endParaRPr spc="-8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/@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brijesh_soni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/understanding-boosting-in-machine-learning-a-comprehensive-guide-bdeaa1167a6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D638AF-AFC7-272F-68C1-0B110A28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00"/>
            <a:ext cx="10080625" cy="49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7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637153"/>
            <a:ext cx="62014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Random</a:t>
            </a:r>
            <a:r>
              <a:rPr spc="-58" dirty="0"/>
              <a:t> </a:t>
            </a:r>
            <a:r>
              <a:rPr spc="-8" dirty="0"/>
              <a:t>Forests</a:t>
            </a:r>
            <a:r>
              <a:rPr lang="en-GB" spc="-8" dirty="0"/>
              <a:t> (PRACTICAL)</a:t>
            </a:r>
            <a:endParaRPr spc="-8" dirty="0"/>
          </a:p>
        </p:txBody>
      </p:sp>
      <p:pic>
        <p:nvPicPr>
          <p:cNvPr id="5" name="Picture 4" descr="A graph of a number of trees&#10;&#10;Description automatically generated">
            <a:extLst>
              <a:ext uri="{FF2B5EF4-FFF2-40B4-BE49-F238E27FC236}">
                <a16:creationId xmlns:a16="http://schemas.microsoft.com/office/drawing/2014/main" id="{C8CB0A99-1300-54DC-B081-300DEDFE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80" y="1498600"/>
            <a:ext cx="7772400" cy="59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14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8148848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Random</a:t>
            </a:r>
            <a:r>
              <a:rPr spc="-128" dirty="0"/>
              <a:t> </a:t>
            </a:r>
            <a:r>
              <a:rPr spc="-8" dirty="0"/>
              <a:t>Forests</a:t>
            </a:r>
            <a:r>
              <a:rPr lang="en-GB" spc="-8" dirty="0"/>
              <a:t>: </a:t>
            </a:r>
            <a:r>
              <a:rPr spc="-17" dirty="0"/>
              <a:t>Variable</a:t>
            </a:r>
            <a:r>
              <a:rPr spc="-120" dirty="0"/>
              <a:t> </a:t>
            </a:r>
            <a:r>
              <a:rPr spc="-8" dirty="0"/>
              <a:t>Importance</a:t>
            </a:r>
            <a:r>
              <a:rPr lang="en-GB" spc="-8" dirty="0"/>
              <a:t> (PRACTICAL)</a:t>
            </a:r>
            <a:endParaRPr spc="-8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814" y="2804632"/>
            <a:ext cx="3942198" cy="28563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100" y="2893405"/>
            <a:ext cx="4722304" cy="3196222"/>
          </a:xfrm>
          <a:prstGeom prst="rect">
            <a:avLst/>
          </a:prstGeom>
        </p:spPr>
      </p:pic>
      <p:sp>
        <p:nvSpPr>
          <p:cNvPr id="5" name="Google Shape;157;g9fb0f6b5dc_0_147">
            <a:extLst>
              <a:ext uri="{FF2B5EF4-FFF2-40B4-BE49-F238E27FC236}">
                <a16:creationId xmlns:a16="http://schemas.microsoft.com/office/drawing/2014/main" id="{45F710AD-4F93-17EC-B514-507A9CAB402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courtesy Irina 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Mohorianu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Artificial Neural Networks</a:t>
            </a:r>
            <a:endParaRPr spc="-8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652E3A-E20D-F508-4F46-95B47DA1FC0B}"/>
              </a:ext>
            </a:extLst>
          </p:cNvPr>
          <p:cNvSpPr txBox="1"/>
          <p:nvPr/>
        </p:nvSpPr>
        <p:spPr>
          <a:xfrm>
            <a:off x="849502" y="2274883"/>
            <a:ext cx="8838398" cy="315944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algn="just" defTabSz="756026">
              <a:spcBef>
                <a:spcPts val="83"/>
              </a:spcBef>
              <a:buClrTx/>
            </a:pPr>
            <a:r>
              <a:rPr lang="en-GB" sz="1984" dirty="0">
                <a:solidFill>
                  <a:sysClr val="windowText" lastClr="000000"/>
                </a:solidFill>
                <a:latin typeface="Calibri"/>
                <a:cs typeface="Calibri"/>
              </a:rPr>
              <a:t>Iterated logistic regression</a:t>
            </a: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2050" name="Picture 2" descr="Logistic Regression">
            <a:extLst>
              <a:ext uri="{FF2B5EF4-FFF2-40B4-BE49-F238E27FC236}">
                <a16:creationId xmlns:a16="http://schemas.microsoft.com/office/drawing/2014/main" id="{8979595D-F868-170A-D802-881BA6DE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2878138"/>
            <a:ext cx="72517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6A69777A-A267-3980-0A76-6132AA218042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saedsayad.com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logistic_regression.htm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0702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Artificial Neural Networks</a:t>
            </a:r>
            <a:endParaRPr spc="-8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652E3A-E20D-F508-4F46-95B47DA1FC0B}"/>
              </a:ext>
            </a:extLst>
          </p:cNvPr>
          <p:cNvSpPr txBox="1"/>
          <p:nvPr/>
        </p:nvSpPr>
        <p:spPr>
          <a:xfrm>
            <a:off x="849502" y="2274883"/>
            <a:ext cx="8838398" cy="315944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algn="just" defTabSz="756026">
              <a:spcBef>
                <a:spcPts val="83"/>
              </a:spcBef>
              <a:buClrTx/>
            </a:pPr>
            <a:r>
              <a:rPr lang="en-GB" sz="1984" dirty="0">
                <a:solidFill>
                  <a:sysClr val="windowText" lastClr="000000"/>
                </a:solidFill>
                <a:latin typeface="Calibri"/>
                <a:cs typeface="Calibri"/>
              </a:rPr>
              <a:t>Iterated logistic regression</a:t>
            </a: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1026" name="Picture 2" descr="Neural network - Wikipedia">
            <a:extLst>
              <a:ext uri="{FF2B5EF4-FFF2-40B4-BE49-F238E27FC236}">
                <a16:creationId xmlns:a16="http://schemas.microsoft.com/office/drawing/2014/main" id="{50CBD424-8E94-402B-E368-F3C826FB6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1" y="2247520"/>
            <a:ext cx="3860800" cy="465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86D2F322-1E24-C155-CE77-3081E48CACBA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en.wikipedia.org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/wiki/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Neural_network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#/media/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File:Neural_network_example.svg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338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BDAE526-3118-061A-88EC-2DC089C8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385887"/>
            <a:ext cx="7772400" cy="4680822"/>
          </a:xfrm>
          <a:prstGeom prst="rect">
            <a:avLst/>
          </a:prstGeom>
        </p:spPr>
      </p:pic>
      <p:sp>
        <p:nvSpPr>
          <p:cNvPr id="2" name="Google Shape;153;g9fb0f6b5dc_0_147">
            <a:extLst>
              <a:ext uri="{FF2B5EF4-FFF2-40B4-BE49-F238E27FC236}">
                <a16:creationId xmlns:a16="http://schemas.microsoft.com/office/drawing/2014/main" id="{17C92D69-8FC0-8BD5-32A7-C528025CCE3B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933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BDAE526-3118-061A-88EC-2DC089C8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385887"/>
            <a:ext cx="7772400" cy="4680822"/>
          </a:xfrm>
          <a:prstGeom prst="rect">
            <a:avLst/>
          </a:prstGeom>
        </p:spPr>
      </p:pic>
      <p:sp>
        <p:nvSpPr>
          <p:cNvPr id="2" name="Google Shape;153;g9fb0f6b5dc_0_147">
            <a:extLst>
              <a:ext uri="{FF2B5EF4-FFF2-40B4-BE49-F238E27FC236}">
                <a16:creationId xmlns:a16="http://schemas.microsoft.com/office/drawing/2014/main" id="{12760B30-4975-631F-6546-379F1003B2CE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241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CA4C6C0E-6986-8B5E-18F6-AB47A520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2" y="2541587"/>
            <a:ext cx="6654800" cy="2476500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D3055E75-D71B-94D5-DBA8-3555CD2FE181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7878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et al., </a:t>
            </a:r>
            <a:r>
              <a:rPr lang="en-US" sz="1800" i="1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Medicine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diagram of different colors and sizes&#10;&#10;Description automatically generated with medium confidence">
            <a:extLst>
              <a:ext uri="{FF2B5EF4-FFF2-40B4-BE49-F238E27FC236}">
                <a16:creationId xmlns:a16="http://schemas.microsoft.com/office/drawing/2014/main" id="{36093BEF-D461-3063-BD2D-E62E030A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22" y="0"/>
            <a:ext cx="415938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8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this concept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60EE9BD1-CBF8-FF85-CF59-6D1FAAEE909C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becominghuman.ai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/a-quick-introduction-to-the-large-language-model-chatgpt-a2f5f54b4d5e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CFE4A5-8DFF-96FF-3B73-D248A597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1252537"/>
            <a:ext cx="7037387" cy="524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F484F8-8500-415E-3E74-C6FD8F29AB15}"/>
              </a:ext>
            </a:extLst>
          </p:cNvPr>
          <p:cNvSpPr txBox="1"/>
          <p:nvPr/>
        </p:nvSpPr>
        <p:spPr>
          <a:xfrm>
            <a:off x="345355" y="3779837"/>
            <a:ext cx="1737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saw a cat on a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8FE7D-843B-5B8E-4B67-5E34C1FAF130}"/>
              </a:ext>
            </a:extLst>
          </p:cNvPr>
          <p:cNvSpPr txBox="1"/>
          <p:nvPr/>
        </p:nvSpPr>
        <p:spPr>
          <a:xfrm>
            <a:off x="8651155" y="3805237"/>
            <a:ext cx="13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</a:t>
            </a:r>
          </a:p>
        </p:txBody>
      </p:sp>
    </p:spTree>
    <p:extLst>
      <p:ext uri="{BB962C8B-B14F-4D97-AF65-F5344CB8AC3E}">
        <p14:creationId xmlns:p14="http://schemas.microsoft.com/office/powerpoint/2010/main" val="2416605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this concept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16935B-2493-C57F-38C9-9249F1F9D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10080625" cy="5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60EE9BD1-CBF8-FF85-CF59-6D1FAAEE909C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https://ashukumar27.medium.com/decoding-large-language-models-quantization-ff58964c0f31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018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Resources</a:t>
            </a:r>
            <a:endParaRPr spc="-8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84A314D-E57E-AD8E-8D1E-FD4309506563}"/>
              </a:ext>
            </a:extLst>
          </p:cNvPr>
          <p:cNvSpPr txBox="1"/>
          <p:nvPr/>
        </p:nvSpPr>
        <p:spPr>
          <a:xfrm>
            <a:off x="849502" y="2185983"/>
            <a:ext cx="8838398" cy="5314748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Code, </a:t>
            </a: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practicals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talk (recorded)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https://github.com/neelsoumya/public_supervised_machine_learning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https://github.com/neelsoumya/practical_supervised_machine_learning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Free PDF of book and R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https://www.statlearning.com/resources-second-edition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practical tutorials and R code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https://cambiotraining.github.io/intro-machine-learning/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10500" algn="just" defTabSz="756026">
              <a:spcBef>
                <a:spcPts val="83"/>
              </a:spcBef>
              <a:buClrTx/>
            </a:pP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435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Questions</a:t>
            </a:r>
            <a:endParaRPr spc="-8" dirty="0"/>
          </a:p>
        </p:txBody>
      </p:sp>
    </p:spTree>
    <p:extLst>
      <p:ext uri="{BB962C8B-B14F-4D97-AF65-F5344CB8AC3E}">
        <p14:creationId xmlns:p14="http://schemas.microsoft.com/office/powerpoint/2010/main" val="358726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CA4C6C0E-6986-8B5E-18F6-AB47A520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2" y="2541587"/>
            <a:ext cx="6654800" cy="2476500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D3055E75-D71B-94D5-DBA8-3555CD2FE181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448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Leave one out cross-validation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977D50-851A-3519-4089-BA62D2AC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195387"/>
            <a:ext cx="7772400" cy="5069896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E10DA500-9D76-DB75-5C9A-BE3C10750CBC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6005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-fold cross-validation</a:t>
            </a:r>
          </a:p>
        </p:txBody>
      </p:sp>
      <p:pic>
        <p:nvPicPr>
          <p:cNvPr id="4" name="Picture 3" descr="A graph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D86FB3C9-C6CC-843B-A487-4BE65F3A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1" y="1411286"/>
            <a:ext cx="8878336" cy="4519614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929E34D0-A44E-362B-DEAB-64D66995A84B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38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Cross-validation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graph and a graph&#10;&#10;Description automatically generated with medium confidence">
            <a:extLst>
              <a:ext uri="{FF2B5EF4-FFF2-40B4-BE49-F238E27FC236}">
                <a16:creationId xmlns:a16="http://schemas.microsoft.com/office/drawing/2014/main" id="{E52C2C76-CD20-B6B4-2FBB-DDFD35E7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1126132"/>
            <a:ext cx="9332797" cy="55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4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spc="-8" dirty="0"/>
              <a:t>Partitioning</a:t>
            </a:r>
            <a:r>
              <a:rPr spc="-83" dirty="0"/>
              <a:t> </a:t>
            </a:r>
            <a:r>
              <a:rPr dirty="0"/>
              <a:t>the</a:t>
            </a:r>
            <a:r>
              <a:rPr spc="-83" dirty="0"/>
              <a:t> </a:t>
            </a:r>
            <a:r>
              <a:rPr spc="-17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043" y="2081242"/>
            <a:ext cx="8883592" cy="12495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378" y="3381034"/>
            <a:ext cx="6410387" cy="3036584"/>
          </a:xfrm>
          <a:prstGeom prst="rect">
            <a:avLst/>
          </a:prstGeom>
        </p:spPr>
      </p:pic>
      <p:sp>
        <p:nvSpPr>
          <p:cNvPr id="5" name="Google Shape;157;g9fb0f6b5dc_0_147">
            <a:extLst>
              <a:ext uri="{FF2B5EF4-FFF2-40B4-BE49-F238E27FC236}">
                <a16:creationId xmlns:a16="http://schemas.microsoft.com/office/drawing/2014/main" id="{745478FF-D6EA-6CEF-D0CB-CECF6954749D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 courtesy Irina 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Mohorianu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769528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71444</TotalTime>
  <Words>1565</Words>
  <Application>Microsoft Macintosh PowerPoint</Application>
  <PresentationFormat>Custom</PresentationFormat>
  <Paragraphs>164</Paragraphs>
  <Slides>46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Blank Presentation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Partitioning the data</vt:lpstr>
      <vt:lpstr>Partitioning the data (WRONG)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Trees</vt:lpstr>
      <vt:lpstr>Decision Trees</vt:lpstr>
      <vt:lpstr>Decision Trees</vt:lpstr>
      <vt:lpstr>Decision Trees</vt:lpstr>
      <vt:lpstr>Decision Trees. Splitting decision</vt:lpstr>
      <vt:lpstr>Decision Trees: how to get smaller trees</vt:lpstr>
      <vt:lpstr>Decision Trees: how to get smaller trees</vt:lpstr>
      <vt:lpstr>Decision Trees</vt:lpstr>
      <vt:lpstr>Pros and cons of trees</vt:lpstr>
      <vt:lpstr>Pros and cons of trees</vt:lpstr>
      <vt:lpstr>Random Forests</vt:lpstr>
      <vt:lpstr>Bagging</vt:lpstr>
      <vt:lpstr>PowerPoint Presentation</vt:lpstr>
      <vt:lpstr>Bagging</vt:lpstr>
      <vt:lpstr>Correlated trees</vt:lpstr>
      <vt:lpstr>Solution</vt:lpstr>
      <vt:lpstr>Random forests + Bagging</vt:lpstr>
      <vt:lpstr>Bagging and Boosting</vt:lpstr>
      <vt:lpstr>Boosting</vt:lpstr>
      <vt:lpstr>Random Forests (PRACTICAL)</vt:lpstr>
      <vt:lpstr>Random Forests: Variable Importance (PRACTICAL)</vt:lpstr>
      <vt:lpstr>Artificial Neural Networks</vt:lpstr>
      <vt:lpstr>Artificial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 Garnica</dc:creator>
  <cp:lastModifiedBy>Soumya Banerjee</cp:lastModifiedBy>
  <cp:revision>195</cp:revision>
  <cp:lastPrinted>2024-02-28T13:17:21Z</cp:lastPrinted>
  <dcterms:created xsi:type="dcterms:W3CDTF">2013-09-19T12:45:10Z</dcterms:created>
  <dcterms:modified xsi:type="dcterms:W3CDTF">2024-02-29T09:54:43Z</dcterms:modified>
</cp:coreProperties>
</file>